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57"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C19F73-CF1B-4BBE-8B52-07453C182548}" name="Acee, Sondra" initials="AS" userId="S::sacee@metlife.com::4f2d65f0-f4a1-4312-bb77-59c56252109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43" autoAdjust="0"/>
    <p:restoredTop sz="94660"/>
  </p:normalViewPr>
  <p:slideViewPr>
    <p:cSldViewPr snapToGrid="0">
      <p:cViewPr varScale="1">
        <p:scale>
          <a:sx n="80" d="100"/>
          <a:sy n="80" d="100"/>
        </p:scale>
        <p:origin x="30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mes, Laura" userId="043c1d1a-c165-4922-b04e-7a7c0736d845" providerId="ADAL" clId="{AAF6691F-5F55-4DDB-AE08-559AC65754FC}"/>
    <pc:docChg chg="">
      <pc:chgData name="Holmes, Laura" userId="043c1d1a-c165-4922-b04e-7a7c0736d845" providerId="ADAL" clId="{AAF6691F-5F55-4DDB-AE08-559AC65754FC}" dt="2023-02-03T20:55:41.940" v="1"/>
      <pc:docMkLst>
        <pc:docMk/>
      </pc:docMkLst>
      <pc:sldChg chg="delCm">
        <pc:chgData name="Holmes, Laura" userId="043c1d1a-c165-4922-b04e-7a7c0736d845" providerId="ADAL" clId="{AAF6691F-5F55-4DDB-AE08-559AC65754FC}" dt="2023-02-03T20:55:34.261" v="0"/>
        <pc:sldMkLst>
          <pc:docMk/>
          <pc:sldMk cId="1137471353" sldId="256"/>
        </pc:sldMkLst>
      </pc:sldChg>
      <pc:sldChg chg="delCm">
        <pc:chgData name="Holmes, Laura" userId="043c1d1a-c165-4922-b04e-7a7c0736d845" providerId="ADAL" clId="{AAF6691F-5F55-4DDB-AE08-559AC65754FC}" dt="2023-02-03T20:55:41.940" v="1"/>
        <pc:sldMkLst>
          <pc:docMk/>
          <pc:sldMk cId="1506514383" sldId="257"/>
        </pc:sldMkLst>
      </pc:sldChg>
    </pc:docChg>
  </pc:docChgLst>
  <pc:docChgLst>
    <pc:chgData name="Holmes, Laura" userId="043c1d1a-c165-4922-b04e-7a7c0736d845" providerId="ADAL" clId="{70497594-224F-4065-8ECC-B0A5C1627F91}"/>
    <pc:docChg chg="modSld">
      <pc:chgData name="Holmes, Laura" userId="043c1d1a-c165-4922-b04e-7a7c0736d845" providerId="ADAL" clId="{70497594-224F-4065-8ECC-B0A5C1627F91}" dt="2022-12-27T17:24:20.718" v="37" actId="207"/>
      <pc:docMkLst>
        <pc:docMk/>
      </pc:docMkLst>
      <pc:sldChg chg="modSp mod">
        <pc:chgData name="Holmes, Laura" userId="043c1d1a-c165-4922-b04e-7a7c0736d845" providerId="ADAL" clId="{70497594-224F-4065-8ECC-B0A5C1627F91}" dt="2022-12-27T17:24:20.718" v="37" actId="207"/>
        <pc:sldMkLst>
          <pc:docMk/>
          <pc:sldMk cId="1137471353" sldId="256"/>
        </pc:sldMkLst>
        <pc:spChg chg="mod">
          <ac:chgData name="Holmes, Laura" userId="043c1d1a-c165-4922-b04e-7a7c0736d845" providerId="ADAL" clId="{70497594-224F-4065-8ECC-B0A5C1627F91}" dt="2022-12-27T17:24:20.718" v="37" actId="207"/>
          <ac:spMkLst>
            <pc:docMk/>
            <pc:sldMk cId="1137471353" sldId="256"/>
            <ac:spMk id="12" creationId="{3B499692-DAA1-4CF0-8135-0347915AFE49}"/>
          </ac:spMkLst>
        </pc:spChg>
      </pc:sldChg>
      <pc:sldChg chg="modSp mod">
        <pc:chgData name="Holmes, Laura" userId="043c1d1a-c165-4922-b04e-7a7c0736d845" providerId="ADAL" clId="{70497594-224F-4065-8ECC-B0A5C1627F91}" dt="2022-12-20T18:09:11.171" v="19" actId="20577"/>
        <pc:sldMkLst>
          <pc:docMk/>
          <pc:sldMk cId="1506514383" sldId="257"/>
        </pc:sldMkLst>
        <pc:spChg chg="mod">
          <ac:chgData name="Holmes, Laura" userId="043c1d1a-c165-4922-b04e-7a7c0736d845" providerId="ADAL" clId="{70497594-224F-4065-8ECC-B0A5C1627F91}" dt="2022-12-20T18:09:11.171" v="19" actId="20577"/>
          <ac:spMkLst>
            <pc:docMk/>
            <pc:sldMk cId="1506514383" sldId="257"/>
            <ac:spMk id="3" creationId="{A242CD51-AC8A-420A-9EC5-459B2CDCA6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0C0414-9487-4C14-AFC3-2AFAD48E76B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385642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C0414-9487-4C14-AFC3-2AFAD48E76B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3001871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C0414-9487-4C14-AFC3-2AFAD48E76B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209529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C0414-9487-4C14-AFC3-2AFAD48E76B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126073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0C0414-9487-4C14-AFC3-2AFAD48E76B1}"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196952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0C0414-9487-4C14-AFC3-2AFAD48E76B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422422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0C0414-9487-4C14-AFC3-2AFAD48E76B1}" type="datetimeFigureOut">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150670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0C0414-9487-4C14-AFC3-2AFAD48E76B1}" type="datetimeFigureOut">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47301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C0414-9487-4C14-AFC3-2AFAD48E76B1}" type="datetimeFigureOut">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30040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0C0414-9487-4C14-AFC3-2AFAD48E76B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2552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0C0414-9487-4C14-AFC3-2AFAD48E76B1}"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CB612-0B86-4309-A777-7F5D1C7EF367}" type="slidenum">
              <a:rPr lang="en-US" smtClean="0"/>
              <a:t>‹#›</a:t>
            </a:fld>
            <a:endParaRPr lang="en-US"/>
          </a:p>
        </p:txBody>
      </p:sp>
    </p:spTree>
    <p:extLst>
      <p:ext uri="{BB962C8B-B14F-4D97-AF65-F5344CB8AC3E}">
        <p14:creationId xmlns:p14="http://schemas.microsoft.com/office/powerpoint/2010/main" val="192000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90C0414-9487-4C14-AFC3-2AFAD48E76B1}" type="datetimeFigureOut">
              <a:rPr lang="en-US" smtClean="0"/>
              <a:t>2/3/2023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42CB612-0B86-4309-A777-7F5D1C7EF367}" type="slidenum">
              <a:rPr lang="en-US" smtClean="0"/>
              <a:t>‹#›</a:t>
            </a:fld>
            <a:endParaRPr lang="en-US"/>
          </a:p>
        </p:txBody>
      </p:sp>
    </p:spTree>
    <p:extLst>
      <p:ext uri="{BB962C8B-B14F-4D97-AF65-F5344CB8AC3E}">
        <p14:creationId xmlns:p14="http://schemas.microsoft.com/office/powerpoint/2010/main" val="29065600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A4DF893-7B3B-473B-BF4B-55553C70103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464" y="91770"/>
            <a:ext cx="2030797" cy="697276"/>
          </a:xfrm>
          <a:prstGeom prst="rect">
            <a:avLst/>
          </a:prstGeom>
          <a:noFill/>
          <a:ln>
            <a:noFill/>
          </a:ln>
        </p:spPr>
      </p:pic>
      <p:pic>
        <p:nvPicPr>
          <p:cNvPr id="5" name="Picture 4">
            <a:extLst>
              <a:ext uri="{FF2B5EF4-FFF2-40B4-BE49-F238E27FC236}">
                <a16:creationId xmlns:a16="http://schemas.microsoft.com/office/drawing/2014/main" id="{DCA560F4-A6B3-4571-B4FA-2D4D1A929299}"/>
              </a:ext>
            </a:extLst>
          </p:cNvPr>
          <p:cNvPicPr>
            <a:picLocks noChangeAspect="1"/>
          </p:cNvPicPr>
          <p:nvPr/>
        </p:nvPicPr>
        <p:blipFill>
          <a:blip r:embed="rId3"/>
          <a:stretch>
            <a:fillRect/>
          </a:stretch>
        </p:blipFill>
        <p:spPr>
          <a:xfrm>
            <a:off x="5931327" y="8667470"/>
            <a:ext cx="926673" cy="274344"/>
          </a:xfrm>
          <a:prstGeom prst="rect">
            <a:avLst/>
          </a:prstGeom>
        </p:spPr>
      </p:pic>
      <p:pic>
        <p:nvPicPr>
          <p:cNvPr id="6" name="Picture 5">
            <a:extLst>
              <a:ext uri="{FF2B5EF4-FFF2-40B4-BE49-F238E27FC236}">
                <a16:creationId xmlns:a16="http://schemas.microsoft.com/office/drawing/2014/main" id="{E7E48D6A-F452-4238-BE3B-9645777759BE}"/>
              </a:ext>
            </a:extLst>
          </p:cNvPr>
          <p:cNvPicPr>
            <a:picLocks noChangeAspect="1"/>
          </p:cNvPicPr>
          <p:nvPr/>
        </p:nvPicPr>
        <p:blipFill>
          <a:blip r:embed="rId4"/>
          <a:stretch>
            <a:fillRect/>
          </a:stretch>
        </p:blipFill>
        <p:spPr>
          <a:xfrm>
            <a:off x="111464" y="8359595"/>
            <a:ext cx="573074" cy="582219"/>
          </a:xfrm>
          <a:prstGeom prst="rect">
            <a:avLst/>
          </a:prstGeom>
        </p:spPr>
      </p:pic>
      <p:sp>
        <p:nvSpPr>
          <p:cNvPr id="8" name="TextBox 7">
            <a:extLst>
              <a:ext uri="{FF2B5EF4-FFF2-40B4-BE49-F238E27FC236}">
                <a16:creationId xmlns:a16="http://schemas.microsoft.com/office/drawing/2014/main" id="{38FA3C13-4717-45B1-AE31-DD680F71C22F}"/>
              </a:ext>
            </a:extLst>
          </p:cNvPr>
          <p:cNvSpPr txBox="1"/>
          <p:nvPr/>
        </p:nvSpPr>
        <p:spPr>
          <a:xfrm>
            <a:off x="872169" y="8375377"/>
            <a:ext cx="4871526" cy="584775"/>
          </a:xfrm>
          <a:prstGeom prst="rect">
            <a:avLst/>
          </a:prstGeom>
          <a:noFill/>
        </p:spPr>
        <p:txBody>
          <a:bodyPr wrap="square">
            <a:spAutoFit/>
          </a:bodyPr>
          <a:lstStyle/>
          <a:p>
            <a:pPr algn="l"/>
            <a:endParaRPr lang="en-US" sz="800" b="0" i="0" u="none" strike="noStrike" baseline="0" dirty="0">
              <a:solidFill>
                <a:srgbClr val="000000"/>
              </a:solidFill>
              <a:latin typeface="Arimo"/>
            </a:endParaRPr>
          </a:p>
          <a:p>
            <a:pPr algn="ctr"/>
            <a:r>
              <a:rPr lang="en-US" sz="800" b="0" i="0" u="none" strike="noStrike" baseline="0" dirty="0">
                <a:solidFill>
                  <a:srgbClr val="000000"/>
                </a:solidFill>
                <a:latin typeface="Arimo"/>
              </a:rPr>
              <a:t> </a:t>
            </a:r>
            <a:r>
              <a:rPr lang="en-US" sz="800" b="0" i="0" u="none" strike="noStrike" baseline="0" dirty="0">
                <a:solidFill>
                  <a:srgbClr val="211D1E"/>
                </a:solidFill>
                <a:latin typeface="Arimo"/>
              </a:rPr>
              <a:t>Like most group benefit programs, benefit programs offered by MetLife contain certain exclusions, exceptions, waiting periods, reductions, limitations, and terms for keeping them in force. </a:t>
            </a:r>
            <a:br>
              <a:rPr lang="en-US" sz="800" b="0" i="0" u="none" strike="noStrike" baseline="0" dirty="0">
                <a:solidFill>
                  <a:srgbClr val="211D1E"/>
                </a:solidFill>
                <a:latin typeface="Arimo"/>
              </a:rPr>
            </a:br>
            <a:r>
              <a:rPr lang="en-US" sz="800" b="0" i="0" u="none" strike="noStrike" baseline="0" dirty="0">
                <a:solidFill>
                  <a:srgbClr val="211D1E"/>
                </a:solidFill>
                <a:latin typeface="Arimo"/>
              </a:rPr>
              <a:t>Ask your MetLife group representative for costs and complete details.</a:t>
            </a:r>
            <a:endParaRPr lang="en-US" sz="800" dirty="0">
              <a:solidFill>
                <a:srgbClr val="FF0000"/>
              </a:solidFill>
            </a:endParaRPr>
          </a:p>
        </p:txBody>
      </p:sp>
      <p:cxnSp>
        <p:nvCxnSpPr>
          <p:cNvPr id="10" name="Straight Connector 9">
            <a:extLst>
              <a:ext uri="{FF2B5EF4-FFF2-40B4-BE49-F238E27FC236}">
                <a16:creationId xmlns:a16="http://schemas.microsoft.com/office/drawing/2014/main" id="{B8234126-7872-4933-94F3-6305A65C2819}"/>
              </a:ext>
            </a:extLst>
          </p:cNvPr>
          <p:cNvCxnSpPr/>
          <p:nvPr/>
        </p:nvCxnSpPr>
        <p:spPr>
          <a:xfrm>
            <a:off x="398001" y="8121315"/>
            <a:ext cx="599666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B499692-DAA1-4CF0-8135-0347915AFE49}"/>
              </a:ext>
            </a:extLst>
          </p:cNvPr>
          <p:cNvSpPr txBox="1"/>
          <p:nvPr/>
        </p:nvSpPr>
        <p:spPr>
          <a:xfrm>
            <a:off x="111463" y="823776"/>
            <a:ext cx="6605979" cy="2523768"/>
          </a:xfrm>
          <a:prstGeom prst="rect">
            <a:avLst/>
          </a:prstGeom>
          <a:noFill/>
        </p:spPr>
        <p:txBody>
          <a:bodyPr wrap="square">
            <a:spAutoFit/>
          </a:bodyPr>
          <a:lstStyle/>
          <a:p>
            <a:pPr>
              <a:spcBef>
                <a:spcPts val="600"/>
              </a:spcBef>
            </a:pPr>
            <a:r>
              <a:rPr lang="en-US" sz="1000" b="0" i="0" u="none" strike="noStrike" baseline="0" dirty="0">
                <a:solidFill>
                  <a:srgbClr val="211D1E"/>
                </a:solidFill>
              </a:rPr>
              <a:t>New Hampshire Paid Family and Medical Leave (NH PFML) is a first in the nation voluntary insurance plan where NH employers and eligible NH workers can purchase NH PFML insurance providing 60% wage replacement (up to the Social Security wage cap) for up to </a:t>
            </a:r>
            <a:r>
              <a:rPr lang="en-US" sz="1000" b="0" i="0" u="none" strike="noStrike" baseline="0" dirty="0"/>
              <a:t>6 </a:t>
            </a:r>
            <a:r>
              <a:rPr lang="en-US" sz="1000" b="0" i="0" u="none" strike="noStrike" baseline="0" dirty="0">
                <a:solidFill>
                  <a:srgbClr val="211D1E"/>
                </a:solidFill>
              </a:rPr>
              <a:t>weeks per year for absences from work for covered common life events. </a:t>
            </a:r>
          </a:p>
          <a:p>
            <a:pPr>
              <a:spcBef>
                <a:spcPts val="600"/>
              </a:spcBef>
            </a:pPr>
            <a:r>
              <a:rPr lang="en-US" sz="1000" b="1" dirty="0">
                <a:solidFill>
                  <a:srgbClr val="211D1E"/>
                </a:solidFill>
              </a:rPr>
              <a:t>Workers have a choice of purchasing individual coverage if their employers do not provide NH PFML insurance or offer an equivalent NH PFML plan.</a:t>
            </a:r>
            <a:endParaRPr lang="en-US" sz="1000" b="1" i="0" u="none" strike="noStrike" baseline="0" dirty="0">
              <a:solidFill>
                <a:srgbClr val="211D1E"/>
              </a:solidFill>
            </a:endParaRPr>
          </a:p>
          <a:p>
            <a:pPr>
              <a:spcBef>
                <a:spcPts val="600"/>
              </a:spcBef>
            </a:pPr>
            <a:endParaRPr lang="en-US" sz="1400" b="1" dirty="0">
              <a:solidFill>
                <a:srgbClr val="FF0000"/>
              </a:solidFill>
              <a:latin typeface="Arimo"/>
            </a:endParaRPr>
          </a:p>
          <a:p>
            <a:r>
              <a:rPr lang="en-US" sz="1400" b="1" dirty="0">
                <a:solidFill>
                  <a:srgbClr val="FF0000"/>
                </a:solidFill>
                <a:latin typeface="Arimo"/>
              </a:rPr>
              <a:t>Do you offer employee benefits equivalent to the NH PFML plan?</a:t>
            </a:r>
          </a:p>
          <a:p>
            <a:pPr>
              <a:spcBef>
                <a:spcPts val="600"/>
              </a:spcBef>
            </a:pPr>
            <a:r>
              <a:rPr lang="en-US" sz="1000" dirty="0"/>
              <a:t>An equivalent NH PFML plan includes at least 60% wage replacement benefits for 6 weeks or more of paid leave that can be taken continuously, intermittently for 4 or more hours, or for a reduced work schedule.</a:t>
            </a:r>
          </a:p>
          <a:p>
            <a:pPr>
              <a:spcBef>
                <a:spcPts val="600"/>
              </a:spcBef>
            </a:pPr>
            <a:r>
              <a:rPr lang="en-US" sz="1000" dirty="0"/>
              <a:t>Complete the form below to determine if</a:t>
            </a:r>
            <a:r>
              <a:rPr lang="en-US" sz="1000" dirty="0">
                <a:solidFill>
                  <a:srgbClr val="FF0000"/>
                </a:solidFill>
              </a:rPr>
              <a:t> </a:t>
            </a:r>
            <a:r>
              <a:rPr lang="en-US" sz="1000" dirty="0"/>
              <a:t>your current employee benefit coverage is equivalent to the NH PFML plan.</a:t>
            </a:r>
            <a:endParaRPr lang="en-US" sz="1000" strike="sngStrike" dirty="0"/>
          </a:p>
          <a:p>
            <a:pPr>
              <a:spcBef>
                <a:spcPts val="600"/>
              </a:spcBef>
            </a:pPr>
            <a:r>
              <a:rPr lang="en-US" sz="1000" b="1" dirty="0"/>
              <a:t>If you separate benefits by worker class you must complete a separate form for each class. Common examples of worker class include part-time, full-time, union, non-union, etc.</a:t>
            </a:r>
          </a:p>
        </p:txBody>
      </p:sp>
      <p:sp>
        <p:nvSpPr>
          <p:cNvPr id="13" name="TextBox 12">
            <a:extLst>
              <a:ext uri="{FF2B5EF4-FFF2-40B4-BE49-F238E27FC236}">
                <a16:creationId xmlns:a16="http://schemas.microsoft.com/office/drawing/2014/main" id="{92DC8947-704B-492E-A50E-6A8C2B5B8334}"/>
              </a:ext>
            </a:extLst>
          </p:cNvPr>
          <p:cNvSpPr txBox="1"/>
          <p:nvPr/>
        </p:nvSpPr>
        <p:spPr>
          <a:xfrm>
            <a:off x="3302790" y="119388"/>
            <a:ext cx="3414653" cy="646331"/>
          </a:xfrm>
          <a:prstGeom prst="rect">
            <a:avLst/>
          </a:prstGeom>
          <a:noFill/>
        </p:spPr>
        <p:txBody>
          <a:bodyPr wrap="none" rtlCol="0">
            <a:spAutoFit/>
          </a:bodyPr>
          <a:lstStyle/>
          <a:p>
            <a:r>
              <a:rPr lang="en-US" b="1" dirty="0">
                <a:solidFill>
                  <a:schemeClr val="accent1"/>
                </a:solidFill>
              </a:rPr>
              <a:t>Employer Equivalent Benefit Plan </a:t>
            </a:r>
          </a:p>
          <a:p>
            <a:r>
              <a:rPr lang="en-US" b="1" dirty="0">
                <a:solidFill>
                  <a:schemeClr val="accent1"/>
                </a:solidFill>
              </a:rPr>
              <a:t>Evaluation and Certification</a:t>
            </a:r>
          </a:p>
        </p:txBody>
      </p:sp>
      <p:sp>
        <p:nvSpPr>
          <p:cNvPr id="20" name="TextBox 19">
            <a:extLst>
              <a:ext uri="{FF2B5EF4-FFF2-40B4-BE49-F238E27FC236}">
                <a16:creationId xmlns:a16="http://schemas.microsoft.com/office/drawing/2014/main" id="{49F133BF-FD86-4DB0-8CEF-1C0BAC319CDA}"/>
              </a:ext>
            </a:extLst>
          </p:cNvPr>
          <p:cNvSpPr txBox="1"/>
          <p:nvPr/>
        </p:nvSpPr>
        <p:spPr>
          <a:xfrm>
            <a:off x="448082" y="8250630"/>
            <a:ext cx="5719699" cy="276999"/>
          </a:xfrm>
          <a:prstGeom prst="rect">
            <a:avLst/>
          </a:prstGeom>
          <a:noFill/>
        </p:spPr>
        <p:txBody>
          <a:bodyPr wrap="square">
            <a:spAutoFit/>
          </a:bodyPr>
          <a:lstStyle/>
          <a:p>
            <a:pPr algn="ctr"/>
            <a:r>
              <a:rPr lang="en-US" sz="1200" b="0" i="0" u="none" strike="noStrike" baseline="0" dirty="0">
                <a:solidFill>
                  <a:srgbClr val="000000"/>
                </a:solidFill>
                <a:latin typeface="Arial" panose="020B0604020202020204" pitchFamily="34" charset="0"/>
                <a:cs typeface="Arial" panose="020B0604020202020204" pitchFamily="34" charset="0"/>
              </a:rPr>
              <a:t>For more information visit</a:t>
            </a:r>
            <a:r>
              <a:rPr lang="en-US" sz="120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26548A"/>
                </a:solidFill>
                <a:latin typeface="Arial" panose="020B0604020202020204" pitchFamily="34" charset="0"/>
                <a:cs typeface="Arial" panose="020B0604020202020204" pitchFamily="34" charset="0"/>
              </a:rPr>
              <a:t>PaidFamilyMedicalLeave.nh.gov</a:t>
            </a:r>
            <a:endParaRPr lang="en-US" sz="1200" dirty="0">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1B51D11D-5D40-4624-AA4D-C93E371400B3}"/>
              </a:ext>
            </a:extLst>
          </p:cNvPr>
          <p:cNvGraphicFramePr>
            <a:graphicFrameLocks noGrp="1"/>
          </p:cNvGraphicFramePr>
          <p:nvPr>
            <p:extLst>
              <p:ext uri="{D42A27DB-BD31-4B8C-83A1-F6EECF244321}">
                <p14:modId xmlns:p14="http://schemas.microsoft.com/office/powerpoint/2010/main" val="4144123454"/>
              </p:ext>
            </p:extLst>
          </p:nvPr>
        </p:nvGraphicFramePr>
        <p:xfrm>
          <a:off x="111464" y="3338386"/>
          <a:ext cx="6605980" cy="4587240"/>
        </p:xfrm>
        <a:graphic>
          <a:graphicData uri="http://schemas.openxmlformats.org/drawingml/2006/table">
            <a:tbl>
              <a:tblPr firstRow="1" bandRow="1">
                <a:tableStyleId>{5C22544A-7EE6-4342-B048-85BDC9FD1C3A}</a:tableStyleId>
              </a:tblPr>
              <a:tblGrid>
                <a:gridCol w="3302990">
                  <a:extLst>
                    <a:ext uri="{9D8B030D-6E8A-4147-A177-3AD203B41FA5}">
                      <a16:colId xmlns:a16="http://schemas.microsoft.com/office/drawing/2014/main" val="3079059996"/>
                    </a:ext>
                  </a:extLst>
                </a:gridCol>
                <a:gridCol w="3302990">
                  <a:extLst>
                    <a:ext uri="{9D8B030D-6E8A-4147-A177-3AD203B41FA5}">
                      <a16:colId xmlns:a16="http://schemas.microsoft.com/office/drawing/2014/main" val="690689888"/>
                    </a:ext>
                  </a:extLst>
                </a:gridCol>
              </a:tblGrid>
              <a:tr h="265426">
                <a:tc>
                  <a:txBody>
                    <a:bodyPr/>
                    <a:lstStyle/>
                    <a:p>
                      <a:r>
                        <a:rPr lang="en-US" sz="1200" dirty="0"/>
                        <a:t>Qualifying Leave Reason</a:t>
                      </a:r>
                    </a:p>
                  </a:txBody>
                  <a:tcPr/>
                </a:tc>
                <a:tc>
                  <a:txBody>
                    <a:bodyPr/>
                    <a:lstStyle/>
                    <a:p>
                      <a:r>
                        <a:rPr lang="en-US" sz="1200" dirty="0"/>
                        <a:t>Employers Paid Equivalent plan</a:t>
                      </a:r>
                    </a:p>
                  </a:txBody>
                  <a:tcPr/>
                </a:tc>
                <a:extLst>
                  <a:ext uri="{0D108BD9-81ED-4DB2-BD59-A6C34878D82A}">
                    <a16:rowId xmlns:a16="http://schemas.microsoft.com/office/drawing/2014/main" val="848158758"/>
                  </a:ext>
                </a:extLst>
              </a:tr>
              <a:tr h="713368">
                <a:tc>
                  <a:txBody>
                    <a:bodyPr/>
                    <a:lstStyle/>
                    <a:p>
                      <a:r>
                        <a:rPr lang="en-US" sz="1100" dirty="0"/>
                        <a:t>Do you provide coverage for a worker’s </a:t>
                      </a:r>
                      <a:r>
                        <a:rPr lang="en-US" sz="1100" b="1" dirty="0"/>
                        <a:t>own serious health condition </a:t>
                      </a:r>
                      <a:r>
                        <a:rPr lang="en-US" sz="1100" dirty="0"/>
                        <a:t>for a minimum of 6 weeks with at least a 60% wage replacement? </a:t>
                      </a:r>
                      <a:r>
                        <a:rPr lang="en-US" sz="900" dirty="0"/>
                        <a:t>(aligns to medical leave under FMLA)</a:t>
                      </a:r>
                    </a:p>
                    <a:p>
                      <a:pPr>
                        <a:spcBef>
                          <a:spcPts val="600"/>
                        </a:spcBef>
                      </a:pPr>
                      <a:r>
                        <a:rPr lang="en-US" sz="1100" dirty="0"/>
                        <a:t>__Yes       ___No</a:t>
                      </a:r>
                    </a:p>
                  </a:txBody>
                  <a:tcPr/>
                </a:tc>
                <a:tc>
                  <a:txBody>
                    <a:bodyPr/>
                    <a:lstStyle/>
                    <a:p>
                      <a:r>
                        <a:rPr lang="en-US" sz="1100" dirty="0"/>
                        <a:t>Name of benefit:_____________________________</a:t>
                      </a:r>
                    </a:p>
                    <a:p>
                      <a:pPr>
                        <a:spcBef>
                          <a:spcPts val="600"/>
                        </a:spcBef>
                        <a:tabLst/>
                      </a:pPr>
                      <a:r>
                        <a:rPr lang="en-US" sz="1100" dirty="0"/>
                        <a:t>Eligible worker class(es): ______________________</a:t>
                      </a:r>
                    </a:p>
                  </a:txBody>
                  <a:tcPr/>
                </a:tc>
                <a:extLst>
                  <a:ext uri="{0D108BD9-81ED-4DB2-BD59-A6C34878D82A}">
                    <a16:rowId xmlns:a16="http://schemas.microsoft.com/office/drawing/2014/main" val="62786084"/>
                  </a:ext>
                </a:extLst>
              </a:tr>
              <a:tr h="451314">
                <a:tc>
                  <a:txBody>
                    <a:bodyPr/>
                    <a:lstStyle/>
                    <a:p>
                      <a:r>
                        <a:rPr lang="en-US" sz="1100" b="0" dirty="0"/>
                        <a:t>Do you provide coverage for </a:t>
                      </a:r>
                      <a:r>
                        <a:rPr lang="en-US" sz="1100" b="1" dirty="0"/>
                        <a:t>child bonding</a:t>
                      </a:r>
                      <a:r>
                        <a:rPr lang="en-US" sz="1100" b="0" dirty="0"/>
                        <a:t>?</a:t>
                      </a:r>
                      <a:r>
                        <a:rPr lang="en-US" sz="1050" b="1" dirty="0"/>
                        <a:t> </a:t>
                      </a:r>
                      <a:r>
                        <a:rPr lang="en-US" sz="900" dirty="0"/>
                        <a:t>(including newborn, adoption and foster placement)</a:t>
                      </a:r>
                      <a:endParaRPr lang="en-US" dirty="0"/>
                    </a:p>
                    <a:p>
                      <a:pPr marL="0" marR="0" lvl="0" indent="0" algn="l" defTabSz="685800" rtl="0" eaLnBrk="1" fontAlgn="auto" latinLnBrk="0" hangingPunct="1">
                        <a:lnSpc>
                          <a:spcPct val="100000"/>
                        </a:lnSpc>
                        <a:spcBef>
                          <a:spcPts val="600"/>
                        </a:spcBef>
                        <a:spcAft>
                          <a:spcPts val="0"/>
                        </a:spcAft>
                        <a:buClrTx/>
                        <a:buSzTx/>
                        <a:buFontTx/>
                        <a:buNone/>
                        <a:tabLst/>
                        <a:defRPr/>
                      </a:pPr>
                      <a:r>
                        <a:rPr lang="en-US" sz="1100" b="0" dirty="0"/>
                        <a:t>__Yes       ___No</a:t>
                      </a:r>
                    </a:p>
                  </a:txBody>
                  <a:tcPr/>
                </a:tc>
                <a:tc>
                  <a:txBody>
                    <a:bodyPr/>
                    <a:lstStyle/>
                    <a:p>
                      <a:r>
                        <a:rPr lang="en-US" sz="1100" dirty="0"/>
                        <a:t>Name of benefit:_____________________________</a:t>
                      </a:r>
                    </a:p>
                    <a:p>
                      <a:pPr>
                        <a:spcBef>
                          <a:spcPts val="600"/>
                        </a:spcBef>
                        <a:tabLst/>
                      </a:pPr>
                      <a:r>
                        <a:rPr lang="en-US" sz="1100" dirty="0"/>
                        <a:t>Eligible worker class(</a:t>
                      </a:r>
                      <a:r>
                        <a:rPr lang="en-US" sz="1100" dirty="0" err="1"/>
                        <a:t>es</a:t>
                      </a:r>
                      <a:r>
                        <a:rPr lang="en-US" sz="1100" dirty="0"/>
                        <a:t>): ______________________</a:t>
                      </a:r>
                    </a:p>
                  </a:txBody>
                  <a:tcPr/>
                </a:tc>
                <a:extLst>
                  <a:ext uri="{0D108BD9-81ED-4DB2-BD59-A6C34878D82A}">
                    <a16:rowId xmlns:a16="http://schemas.microsoft.com/office/drawing/2014/main" val="1797912678"/>
                  </a:ext>
                </a:extLst>
              </a:tr>
              <a:tr h="451314">
                <a:tc>
                  <a:txBody>
                    <a:bodyPr/>
                    <a:lstStyle/>
                    <a:p>
                      <a:r>
                        <a:rPr lang="en-US" sz="1100" b="0" dirty="0"/>
                        <a:t>Do you provide worker coverage for </a:t>
                      </a:r>
                      <a:r>
                        <a:rPr lang="en-US" sz="1100" b="1" dirty="0"/>
                        <a:t>family caregiver</a:t>
                      </a:r>
                      <a:r>
                        <a:rPr lang="en-US" sz="1100" b="0" dirty="0"/>
                        <a:t>? </a:t>
                      </a:r>
                      <a:r>
                        <a:rPr lang="en-US" sz="900" dirty="0"/>
                        <a:t>(including a biological, adoptive, or foster child, parent, stepparent, or legal guardian of the child or the child's spouse or domestic partner, a biological, adoptive, or foster grandparent or step grandparent, or a spouse or domestic partner)</a:t>
                      </a:r>
                      <a:endParaRPr lang="en-US" dirty="0"/>
                    </a:p>
                    <a:p>
                      <a:pPr marL="0" marR="0" lvl="0" indent="0" algn="l" defTabSz="685800" rtl="0" eaLnBrk="1" fontAlgn="auto" latinLnBrk="0" hangingPunct="1">
                        <a:lnSpc>
                          <a:spcPct val="100000"/>
                        </a:lnSpc>
                        <a:spcBef>
                          <a:spcPts val="600"/>
                        </a:spcBef>
                        <a:spcAft>
                          <a:spcPts val="0"/>
                        </a:spcAft>
                        <a:buClrTx/>
                        <a:buSzTx/>
                        <a:buFontTx/>
                        <a:buNone/>
                        <a:tabLst/>
                        <a:defRPr/>
                      </a:pPr>
                      <a:r>
                        <a:rPr lang="en-US" sz="1100" dirty="0"/>
                        <a:t>__Yes       ___No</a:t>
                      </a:r>
                    </a:p>
                  </a:txBody>
                  <a:tcPr/>
                </a:tc>
                <a:tc>
                  <a:txBody>
                    <a:bodyPr/>
                    <a:lstStyle/>
                    <a:p>
                      <a:r>
                        <a:rPr lang="en-US" sz="1100" dirty="0"/>
                        <a:t>Name of benefit:_____________________________</a:t>
                      </a:r>
                    </a:p>
                    <a:p>
                      <a:pPr>
                        <a:spcBef>
                          <a:spcPts val="600"/>
                        </a:spcBef>
                        <a:tabLst/>
                      </a:pPr>
                      <a:r>
                        <a:rPr lang="en-US" sz="1100" dirty="0"/>
                        <a:t>Eligible worker class(</a:t>
                      </a:r>
                      <a:r>
                        <a:rPr lang="en-US" sz="1100" dirty="0" err="1"/>
                        <a:t>es</a:t>
                      </a:r>
                      <a:r>
                        <a:rPr lang="en-US" sz="1100" dirty="0"/>
                        <a:t>): ______________________</a:t>
                      </a:r>
                    </a:p>
                  </a:txBody>
                  <a:tcPr/>
                </a:tc>
                <a:extLst>
                  <a:ext uri="{0D108BD9-81ED-4DB2-BD59-A6C34878D82A}">
                    <a16:rowId xmlns:a16="http://schemas.microsoft.com/office/drawing/2014/main" val="4272905305"/>
                  </a:ext>
                </a:extLst>
              </a:tr>
              <a:tr h="451314">
                <a:tc>
                  <a:txBody>
                    <a:bodyPr/>
                    <a:lstStyle/>
                    <a:p>
                      <a:r>
                        <a:rPr lang="en-US" sz="1100" b="0" dirty="0"/>
                        <a:t>Do you provide worker coverage for </a:t>
                      </a:r>
                      <a:r>
                        <a:rPr lang="en-US" sz="1100" b="1" dirty="0"/>
                        <a:t>military exigency </a:t>
                      </a:r>
                      <a:r>
                        <a:rPr lang="en-US" sz="1100" b="0" dirty="0"/>
                        <a:t>when a covered family member is called to active service?</a:t>
                      </a:r>
                    </a:p>
                    <a:p>
                      <a:pPr marL="0" marR="0" lvl="0" indent="0" algn="l" defTabSz="685800" rtl="0" eaLnBrk="1" fontAlgn="auto" latinLnBrk="0" hangingPunct="1">
                        <a:lnSpc>
                          <a:spcPct val="100000"/>
                        </a:lnSpc>
                        <a:spcBef>
                          <a:spcPts val="600"/>
                        </a:spcBef>
                        <a:spcAft>
                          <a:spcPts val="0"/>
                        </a:spcAft>
                        <a:buClrTx/>
                        <a:buSzTx/>
                        <a:buFontTx/>
                        <a:buNone/>
                        <a:tabLst/>
                        <a:defRPr/>
                      </a:pPr>
                      <a:r>
                        <a:rPr lang="en-US" sz="1100" dirty="0"/>
                        <a:t>__Yes       ___No</a:t>
                      </a:r>
                    </a:p>
                  </a:txBody>
                  <a:tcPr/>
                </a:tc>
                <a:tc>
                  <a:txBody>
                    <a:bodyPr/>
                    <a:lstStyle/>
                    <a:p>
                      <a:r>
                        <a:rPr lang="en-US" sz="1100" dirty="0"/>
                        <a:t>Name of benefit:_____________________________</a:t>
                      </a:r>
                    </a:p>
                    <a:p>
                      <a:pPr>
                        <a:spcBef>
                          <a:spcPts val="600"/>
                        </a:spcBef>
                        <a:tabLst/>
                      </a:pPr>
                      <a:r>
                        <a:rPr lang="en-US" sz="1100" dirty="0"/>
                        <a:t>Eligible worker class(</a:t>
                      </a:r>
                      <a:r>
                        <a:rPr lang="en-US" sz="1100" dirty="0" err="1"/>
                        <a:t>es</a:t>
                      </a:r>
                      <a:r>
                        <a:rPr lang="en-US" sz="1100" dirty="0"/>
                        <a:t>): ______________________</a:t>
                      </a:r>
                    </a:p>
                  </a:txBody>
                  <a:tcPr/>
                </a:tc>
                <a:extLst>
                  <a:ext uri="{0D108BD9-81ED-4DB2-BD59-A6C34878D82A}">
                    <a16:rowId xmlns:a16="http://schemas.microsoft.com/office/drawing/2014/main" val="1018020742"/>
                  </a:ext>
                </a:extLst>
              </a:tr>
              <a:tr h="451314">
                <a:tc>
                  <a:txBody>
                    <a:bodyPr/>
                    <a:lstStyle/>
                    <a:p>
                      <a:r>
                        <a:rPr lang="en-US" sz="1100" b="0" dirty="0"/>
                        <a:t>Do you provide worker coverage for </a:t>
                      </a:r>
                      <a:r>
                        <a:rPr lang="en-US" sz="1100" b="1" dirty="0"/>
                        <a:t>military caregiver? </a:t>
                      </a:r>
                      <a:r>
                        <a:rPr lang="en-US" sz="900" dirty="0"/>
                        <a:t>(akin to FMLA military caregiver, parent, child, spouse, next of kin)</a:t>
                      </a:r>
                      <a:endParaRPr lang="en-US" dirty="0"/>
                    </a:p>
                    <a:p>
                      <a:pPr>
                        <a:spcBef>
                          <a:spcPts val="600"/>
                        </a:spcBef>
                      </a:pPr>
                      <a:r>
                        <a:rPr lang="en-US" sz="1100" dirty="0"/>
                        <a:t>__Yes       ___No</a:t>
                      </a:r>
                    </a:p>
                  </a:txBody>
                  <a:tcPr/>
                </a:tc>
                <a:tc>
                  <a:txBody>
                    <a:bodyPr/>
                    <a:lstStyle/>
                    <a:p>
                      <a:r>
                        <a:rPr lang="en-US" sz="1100" dirty="0"/>
                        <a:t>Name of benefit:_____________________________</a:t>
                      </a:r>
                    </a:p>
                    <a:p>
                      <a:pPr>
                        <a:spcBef>
                          <a:spcPts val="600"/>
                        </a:spcBef>
                        <a:tabLst/>
                      </a:pPr>
                      <a:r>
                        <a:rPr lang="en-US" sz="1100" dirty="0"/>
                        <a:t>Eligible worker class(</a:t>
                      </a:r>
                      <a:r>
                        <a:rPr lang="en-US" sz="1100" dirty="0" err="1"/>
                        <a:t>es</a:t>
                      </a:r>
                      <a:r>
                        <a:rPr lang="en-US" sz="1100" dirty="0"/>
                        <a:t>): ______________________</a:t>
                      </a:r>
                    </a:p>
                  </a:txBody>
                  <a:tcPr/>
                </a:tc>
                <a:extLst>
                  <a:ext uri="{0D108BD9-81ED-4DB2-BD59-A6C34878D82A}">
                    <a16:rowId xmlns:a16="http://schemas.microsoft.com/office/drawing/2014/main" val="2681935417"/>
                  </a:ext>
                </a:extLst>
              </a:tr>
            </a:tbl>
          </a:graphicData>
        </a:graphic>
      </p:graphicFrame>
      <p:cxnSp>
        <p:nvCxnSpPr>
          <p:cNvPr id="7" name="Straight Connector 6"/>
          <p:cNvCxnSpPr/>
          <p:nvPr/>
        </p:nvCxnSpPr>
        <p:spPr>
          <a:xfrm>
            <a:off x="285750" y="1847850"/>
            <a:ext cx="6254750"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47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046A4B-43A8-4B60-98E4-5DD348F2440C}"/>
              </a:ext>
            </a:extLst>
          </p:cNvPr>
          <p:cNvSpPr txBox="1"/>
          <p:nvPr/>
        </p:nvSpPr>
        <p:spPr>
          <a:xfrm>
            <a:off x="307948" y="431079"/>
            <a:ext cx="6361479" cy="3154710"/>
          </a:xfrm>
          <a:prstGeom prst="rect">
            <a:avLst/>
          </a:prstGeom>
          <a:noFill/>
        </p:spPr>
        <p:txBody>
          <a:bodyPr wrap="square" rtlCol="0">
            <a:spAutoFit/>
          </a:bodyPr>
          <a:lstStyle/>
          <a:p>
            <a:r>
              <a:rPr lang="en-US" sz="1400" b="1" dirty="0">
                <a:solidFill>
                  <a:schemeClr val="accent1"/>
                </a:solidFill>
              </a:rPr>
              <a:t>Employer Certification:    				</a:t>
            </a:r>
            <a:r>
              <a:rPr lang="en-US" sz="1000" b="1" i="1" dirty="0">
                <a:solidFill>
                  <a:schemeClr val="accent1"/>
                </a:solidFill>
              </a:rPr>
              <a:t>(Return to MetLife at XXXX @metlife.com) </a:t>
            </a:r>
          </a:p>
          <a:p>
            <a:pPr>
              <a:spcBef>
                <a:spcPts val="600"/>
              </a:spcBef>
            </a:pPr>
            <a:r>
              <a:rPr lang="en-US" sz="1000" dirty="0"/>
              <a:t>Please complete and return this form to MetLife within 5 days of receipt to certify proof of employer equivalent coverage. MetLife may share information provided in this form with your New Hampshire workers applying for an individual plan. </a:t>
            </a:r>
          </a:p>
          <a:p>
            <a:pPr>
              <a:spcBef>
                <a:spcPts val="600"/>
              </a:spcBef>
            </a:pPr>
            <a:r>
              <a:rPr lang="en-US" sz="1000" dirty="0"/>
              <a:t>If you do not have an equivalent NH PFML plan, your workers will be able to purchase coverage as an individual under the State’s NH PFML Insurance plan underwritten by MetLife. </a:t>
            </a:r>
          </a:p>
          <a:p>
            <a:endParaRPr lang="en-US" sz="1000" b="1" dirty="0"/>
          </a:p>
          <a:p>
            <a:pPr>
              <a:tabLst>
                <a:tab pos="5889625" algn="l"/>
              </a:tabLst>
            </a:pPr>
            <a:r>
              <a:rPr lang="en-US" sz="1000" dirty="0"/>
              <a:t>Employer Name: _________________________________________________________________________________</a:t>
            </a:r>
          </a:p>
          <a:p>
            <a:pPr>
              <a:spcBef>
                <a:spcPts val="600"/>
              </a:spcBef>
            </a:pPr>
            <a:r>
              <a:rPr lang="en-US" sz="1000" dirty="0"/>
              <a:t>Address: ________________________________________________________________________________________</a:t>
            </a:r>
          </a:p>
          <a:p>
            <a:pPr>
              <a:spcBef>
                <a:spcPts val="600"/>
              </a:spcBef>
            </a:pPr>
            <a:r>
              <a:rPr lang="en-US" sz="1000" dirty="0"/>
              <a:t>City: ________________________________________   State: _______________  Zip Code:_____________________</a:t>
            </a:r>
          </a:p>
          <a:p>
            <a:r>
              <a:rPr lang="en-US" sz="1000" dirty="0"/>
              <a:t>  </a:t>
            </a:r>
          </a:p>
          <a:p>
            <a:r>
              <a:rPr lang="en-US" sz="1000" dirty="0"/>
              <a:t>Name of Contact completing this form: _______________________________________________________________</a:t>
            </a:r>
          </a:p>
          <a:p>
            <a:pPr>
              <a:spcBef>
                <a:spcPts val="600"/>
              </a:spcBef>
              <a:tabLst>
                <a:tab pos="5889625" algn="l"/>
              </a:tabLst>
            </a:pPr>
            <a:r>
              <a:rPr lang="en-US" sz="1000" dirty="0"/>
              <a:t>Signature: _______________________________________________________________________________________</a:t>
            </a:r>
          </a:p>
          <a:p>
            <a:pPr>
              <a:spcBef>
                <a:spcPts val="600"/>
              </a:spcBef>
            </a:pPr>
            <a:r>
              <a:rPr lang="en-US" sz="1000" dirty="0"/>
              <a:t>Email: _____________________________________________________	Date: __________________________</a:t>
            </a:r>
          </a:p>
          <a:p>
            <a:pPr>
              <a:spcBef>
                <a:spcPts val="600"/>
              </a:spcBef>
            </a:pPr>
            <a:r>
              <a:rPr lang="en-US" sz="1000" dirty="0"/>
              <a:t>Phone: ____________________________________________________</a:t>
            </a:r>
          </a:p>
          <a:p>
            <a:endParaRPr lang="en-US" sz="1000" b="1" dirty="0"/>
          </a:p>
        </p:txBody>
      </p:sp>
    </p:spTree>
    <p:extLst>
      <p:ext uri="{BB962C8B-B14F-4D97-AF65-F5344CB8AC3E}">
        <p14:creationId xmlns:p14="http://schemas.microsoft.com/office/powerpoint/2010/main" val="243854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42CD51-AC8A-420A-9EC5-459B2CDCA687}"/>
              </a:ext>
            </a:extLst>
          </p:cNvPr>
          <p:cNvSpPr txBox="1"/>
          <p:nvPr/>
        </p:nvSpPr>
        <p:spPr>
          <a:xfrm>
            <a:off x="345988" y="390124"/>
            <a:ext cx="6091882" cy="8340745"/>
          </a:xfrm>
          <a:prstGeom prst="rect">
            <a:avLst/>
          </a:prstGeom>
          <a:noFill/>
        </p:spPr>
        <p:txBody>
          <a:bodyPr wrap="square" rtlCol="0">
            <a:spAutoFit/>
          </a:bodyPr>
          <a:lstStyle/>
          <a:p>
            <a:r>
              <a:rPr lang="en-US" b="1" dirty="0">
                <a:solidFill>
                  <a:schemeClr val="accent1">
                    <a:lumMod val="75000"/>
                  </a:schemeClr>
                </a:solidFill>
              </a:rPr>
              <a:t>NH PFML Employer Equivalent Benefit Plan Evaluation and Certification FAQ</a:t>
            </a:r>
          </a:p>
          <a:p>
            <a:pPr>
              <a:spcBef>
                <a:spcPts val="600"/>
              </a:spcBef>
            </a:pPr>
            <a:r>
              <a:rPr lang="en-US" sz="1000" b="1" dirty="0">
                <a:solidFill>
                  <a:schemeClr val="accent1">
                    <a:lumMod val="75000"/>
                  </a:schemeClr>
                </a:solidFill>
              </a:rPr>
              <a:t>Why did I receive this NH PFML Employer Equivalent Benefit Plan Evaluation and Certification form?</a:t>
            </a:r>
          </a:p>
          <a:p>
            <a:r>
              <a:rPr lang="en-US" sz="1000" dirty="0"/>
              <a:t>You received this form from MetLife to confirm eligibility for a NH worker who has requested to purchase </a:t>
            </a:r>
            <a:br>
              <a:rPr lang="en-US" sz="1000" dirty="0"/>
            </a:br>
            <a:r>
              <a:rPr lang="en-US" sz="1000" dirty="0"/>
              <a:t>NH PFML individual coverage.  New Hampshire workers are eligible to purchase individual coverage only if their employer does not offer NH PFML or equivalent benefits. This form has been designed to help employers determine if they offer equivalent benefits.</a:t>
            </a:r>
          </a:p>
          <a:p>
            <a:endParaRPr lang="en-US" sz="1000" dirty="0"/>
          </a:p>
          <a:p>
            <a:r>
              <a:rPr lang="en-US" sz="1000" b="1" dirty="0">
                <a:solidFill>
                  <a:schemeClr val="accent1">
                    <a:lumMod val="75000"/>
                  </a:schemeClr>
                </a:solidFill>
              </a:rPr>
              <a:t>Do I have to complete the form and send it to MetLife? </a:t>
            </a:r>
          </a:p>
          <a:p>
            <a:r>
              <a:rPr lang="en-US" sz="1000" dirty="0"/>
              <a:t>It is the employer’s choice to complete the form and return it to MetLife. If a member of your workforce has submitted an enrollment application to purchase NH PFML individual coverage and MetLife does not receive the completed form within the timeframe requested, their enrollment application will be processed as if they do not have employer-sponsored NH PFML or equivalent benefits and will be allowed to purchase individual coverage. </a:t>
            </a:r>
          </a:p>
          <a:p>
            <a:endParaRPr lang="en-US" sz="1000" dirty="0"/>
          </a:p>
          <a:p>
            <a:r>
              <a:rPr lang="en-US" sz="1000" b="1" dirty="0">
                <a:solidFill>
                  <a:schemeClr val="accent1">
                    <a:lumMod val="75000"/>
                  </a:schemeClr>
                </a:solidFill>
              </a:rPr>
              <a:t>Can I use this form to notify my workforce?</a:t>
            </a:r>
          </a:p>
          <a:p>
            <a:r>
              <a:rPr lang="en-US" sz="1000"/>
              <a:t>Since </a:t>
            </a:r>
            <a:r>
              <a:rPr lang="en-US" sz="1000" dirty="0"/>
              <a:t>NH PFML does not have employer notice requirements you may choose to use this form to notify your workforce that you offer NH PFML or equivalent benefits.</a:t>
            </a:r>
          </a:p>
          <a:p>
            <a:br>
              <a:rPr lang="en-US" sz="1000" dirty="0"/>
            </a:br>
            <a:r>
              <a:rPr lang="en-US" sz="1000" b="1" dirty="0">
                <a:solidFill>
                  <a:schemeClr val="accent1">
                    <a:lumMod val="75000"/>
                  </a:schemeClr>
                </a:solidFill>
              </a:rPr>
              <a:t>Does every box have to be checked ‘Yes’ for my benefits to be considered equivalent to NH PFML?</a:t>
            </a:r>
          </a:p>
          <a:p>
            <a:r>
              <a:rPr lang="en-US" sz="1000" dirty="0"/>
              <a:t>If you cannot check Yes to every box under the qualifying leave reasons, you do not have a NH PFML equivalent plan. For your employer-sponsored benefits to be considered a NH PFML equivalent they must include paid leaves for each of the qualifying reasons and provide:</a:t>
            </a:r>
          </a:p>
          <a:p>
            <a:pPr marL="342900" indent="-171450">
              <a:buFont typeface="Arial" panose="020B0604020202020204" pitchFamily="34" charset="0"/>
              <a:buChar char="•"/>
            </a:pPr>
            <a:r>
              <a:rPr lang="en-US" sz="1000" dirty="0"/>
              <a:t>at least 6 weeks of leave</a:t>
            </a:r>
          </a:p>
          <a:p>
            <a:pPr marL="342900" indent="-171450">
              <a:buFont typeface="Arial" panose="020B0604020202020204" pitchFamily="34" charset="0"/>
              <a:buChar char="•"/>
            </a:pPr>
            <a:r>
              <a:rPr lang="en-US" sz="1000" dirty="0"/>
              <a:t>replace a minimum of 60% of wages </a:t>
            </a:r>
          </a:p>
          <a:p>
            <a:pPr marL="342900" indent="-171450">
              <a:buFont typeface="Arial" panose="020B0604020202020204" pitchFamily="34" charset="0"/>
              <a:buChar char="•"/>
            </a:pPr>
            <a:r>
              <a:rPr lang="en-US" sz="1000" dirty="0"/>
              <a:t>allow continuous leave, intermittent leave, and reduced work schedule</a:t>
            </a:r>
            <a:endParaRPr lang="en-US" sz="1000" dirty="0">
              <a:solidFill>
                <a:srgbClr val="0070C0"/>
              </a:solidFill>
            </a:endParaRPr>
          </a:p>
          <a:p>
            <a:endParaRPr lang="en-US" sz="1000" b="1" dirty="0">
              <a:solidFill>
                <a:schemeClr val="accent1">
                  <a:lumMod val="75000"/>
                </a:schemeClr>
              </a:solidFill>
            </a:endParaRPr>
          </a:p>
          <a:p>
            <a:r>
              <a:rPr lang="en-US" sz="1000" b="1" dirty="0">
                <a:solidFill>
                  <a:schemeClr val="accent1">
                    <a:lumMod val="75000"/>
                  </a:schemeClr>
                </a:solidFill>
              </a:rPr>
              <a:t>Does accrued paid time off (PTO) count as a paid benefit for this evaluation?</a:t>
            </a:r>
          </a:p>
          <a:p>
            <a:r>
              <a:rPr lang="en-US" sz="1000" dirty="0"/>
              <a:t>Most PTO programs are based on an accrual over time and may not offer a minimum of 6 weeks PTO to every worker.  If you offer an unlimited PTO bank or shared PTO bank, you may want to consult your employment benefit advisor to see if your existing benefits can be an equivalent plan. </a:t>
            </a:r>
          </a:p>
          <a:p>
            <a:endParaRPr lang="en-US" sz="1000" dirty="0"/>
          </a:p>
          <a:p>
            <a:r>
              <a:rPr lang="en-US" sz="1000" b="1" dirty="0">
                <a:solidFill>
                  <a:schemeClr val="accent1">
                    <a:lumMod val="75000"/>
                  </a:schemeClr>
                </a:solidFill>
              </a:rPr>
              <a:t>Do I have to provide NH PFML to my workers?</a:t>
            </a:r>
          </a:p>
          <a:p>
            <a:r>
              <a:rPr lang="en-US" sz="1000" dirty="0"/>
              <a:t>Employers are not required to provide NH PFML to their workers. NH PFML insurance was established in state law as a voluntary insurance program, allowing employers and workers a choice whether or not to participate. Employers can choose to provide:</a:t>
            </a:r>
          </a:p>
          <a:p>
            <a:pPr marL="342900" indent="-171450">
              <a:buFont typeface="Arial" panose="020B0604020202020204" pitchFamily="34" charset="0"/>
              <a:buChar char="•"/>
            </a:pPr>
            <a:r>
              <a:rPr lang="en-US" sz="1000" dirty="0"/>
              <a:t>NH PFML insurance issued by MetLife, the state’s insurance partner, and receive the 50% BET tax credit;</a:t>
            </a:r>
          </a:p>
          <a:p>
            <a:pPr marL="342900" indent="-171450">
              <a:buFont typeface="Arial" panose="020B0604020202020204" pitchFamily="34" charset="0"/>
              <a:buChar char="•"/>
            </a:pPr>
            <a:r>
              <a:rPr lang="en-US" sz="1000" dirty="0"/>
              <a:t>Other paid family and medical leave insurance plans approved by the New Hampshire Department of Insurance; or </a:t>
            </a:r>
          </a:p>
          <a:p>
            <a:pPr marL="342900" indent="-171450">
              <a:buFont typeface="Arial" panose="020B0604020202020204" pitchFamily="34" charset="0"/>
              <a:buChar char="•"/>
            </a:pPr>
            <a:r>
              <a:rPr lang="en-US" sz="1000" dirty="0"/>
              <a:t>Self-insured employer equivalent benefit coverage</a:t>
            </a:r>
            <a:endParaRPr lang="en-US" sz="1000" b="1" dirty="0"/>
          </a:p>
          <a:p>
            <a:pPr>
              <a:spcBef>
                <a:spcPts val="600"/>
              </a:spcBef>
            </a:pPr>
            <a:r>
              <a:rPr lang="en-US" sz="1000" dirty="0"/>
              <a:t>Workers of New Hampshire employers who choose not to offer NH PFML coverage or employer equivalent benefit coverage can purchase a NH PFML individual plan for themselves. Large employers (50 or more workers) must still collect premium payments through payroll deductions for their workers with individual coverage. All employers must address worker questions and direct workers to MetLife. Employers must also provide wage and leave information, work schedules and other benefits information to MetLife to support claims processing.</a:t>
            </a:r>
            <a:endParaRPr lang="en-US" sz="1000" b="1" dirty="0"/>
          </a:p>
          <a:p>
            <a:endParaRPr lang="en-US" sz="1000" b="1" dirty="0">
              <a:solidFill>
                <a:schemeClr val="accent1">
                  <a:lumMod val="75000"/>
                </a:schemeClr>
              </a:solidFill>
            </a:endParaRPr>
          </a:p>
          <a:p>
            <a:r>
              <a:rPr lang="en-US" sz="1000" b="1" dirty="0">
                <a:solidFill>
                  <a:schemeClr val="accent1">
                    <a:lumMod val="75000"/>
                  </a:schemeClr>
                </a:solidFill>
              </a:rPr>
              <a:t>Where can I go for more information?</a:t>
            </a:r>
            <a:r>
              <a:rPr lang="en-US" sz="1000" dirty="0">
                <a:solidFill>
                  <a:schemeClr val="accent1">
                    <a:lumMod val="75000"/>
                  </a:schemeClr>
                </a:solidFill>
              </a:rPr>
              <a:t> </a:t>
            </a:r>
          </a:p>
          <a:p>
            <a:r>
              <a:rPr lang="en-US" sz="1000" dirty="0"/>
              <a:t>The </a:t>
            </a:r>
            <a:r>
              <a:rPr lang="en-US" sz="1000" b="1" dirty="0"/>
              <a:t>PaidFamilyMedicalLeave.nh.gov </a:t>
            </a:r>
            <a:r>
              <a:rPr lang="en-US" sz="1000" dirty="0"/>
              <a:t>website has detailed information about the program, toolkits, FAQs, and other resources. If you are interested in purchasing NH PFML coverage, talk with your insurance broker or call the MetLife Customer Solution Center at 1-866-595-PFML (7365).</a:t>
            </a:r>
          </a:p>
        </p:txBody>
      </p:sp>
    </p:spTree>
    <p:extLst>
      <p:ext uri="{BB962C8B-B14F-4D97-AF65-F5344CB8AC3E}">
        <p14:creationId xmlns:p14="http://schemas.microsoft.com/office/powerpoint/2010/main" val="15065143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35BD2A38F24A4AA68CDA0975EF04DC" ma:contentTypeVersion="13" ma:contentTypeDescription="Create a new document." ma:contentTypeScope="" ma:versionID="b9c9622b2344ae1ce4887ef2b6dac7ab">
  <xsd:schema xmlns:xsd="http://www.w3.org/2001/XMLSchema" xmlns:xs="http://www.w3.org/2001/XMLSchema" xmlns:p="http://schemas.microsoft.com/office/2006/metadata/properties" xmlns:ns1="http://schemas.microsoft.com/sharepoint/v3" xmlns:ns3="f13db799-b39e-4e60-b837-fce3293bcf36" xmlns:ns4="5c971553-d98b-4522-9411-a12196bc984e" targetNamespace="http://schemas.microsoft.com/office/2006/metadata/properties" ma:root="true" ma:fieldsID="03041eb4c2adf9963a328184dbdc0dfa" ns1:_="" ns3:_="" ns4:_="">
    <xsd:import namespace="http://schemas.microsoft.com/sharepoint/v3"/>
    <xsd:import namespace="f13db799-b39e-4e60-b837-fce3293bcf36"/>
    <xsd:import namespace="5c971553-d98b-4522-9411-a12196bc984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3db799-b39e-4e60-b837-fce3293bcf3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971553-d98b-4522-9411-a12196bc984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5F531F-CC4A-473B-AB00-4D43A7198630}">
  <ds:schemaRefs>
    <ds:schemaRef ds:uri="f13db799-b39e-4e60-b837-fce3293bcf36"/>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5c971553-d98b-4522-9411-a12196bc984e"/>
    <ds:schemaRef ds:uri="http://schemas.microsoft.com/sharepoint/v3"/>
    <ds:schemaRef ds:uri="http://www.w3.org/XML/1998/namespace"/>
  </ds:schemaRefs>
</ds:datastoreItem>
</file>

<file path=customXml/itemProps2.xml><?xml version="1.0" encoding="utf-8"?>
<ds:datastoreItem xmlns:ds="http://schemas.openxmlformats.org/officeDocument/2006/customXml" ds:itemID="{3CF2A961-DD87-4BD2-832C-E2FDBEB4325C}">
  <ds:schemaRefs>
    <ds:schemaRef ds:uri="http://schemas.microsoft.com/sharepoint/v3/contenttype/forms"/>
  </ds:schemaRefs>
</ds:datastoreItem>
</file>

<file path=customXml/itemProps3.xml><?xml version="1.0" encoding="utf-8"?>
<ds:datastoreItem xmlns:ds="http://schemas.openxmlformats.org/officeDocument/2006/customXml" ds:itemID="{A9E15958-562E-4501-97DA-20B95283BE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3db799-b39e-4e60-b837-fce3293bcf36"/>
    <ds:schemaRef ds:uri="5c971553-d98b-4522-9411-a12196bc98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8444</TotalTime>
  <Words>1241</Words>
  <Application>Microsoft Office PowerPoint</Application>
  <PresentationFormat>Letter Paper (8.5x11 in)</PresentationFormat>
  <Paragraphs>73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Arimo</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Rutledge, Gina</dc:creator>
  <cp:lastModifiedBy>Holmes, Laura</cp:lastModifiedBy>
  <cp:revision>26</cp:revision>
  <dcterms:created xsi:type="dcterms:W3CDTF">2022-10-06T14:25:21Z</dcterms:created>
  <dcterms:modified xsi:type="dcterms:W3CDTF">2023-02-03T20:55:45Z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0x010100F135BD2A38F24A4AA68CDA0975EF04DC</vt:lpwstr>
  </property>
  <property fmtid="{D5CDD505-2E9C-101B-9397-08002B2CF9AE}" pid="4" name="ML_LineOfBusiness">
    <vt:lpwstr/>
  </property>
  <property fmtid="{D5CDD505-2E9C-101B-9397-08002B2CF9AE}" pid="5" name="MediaServiceImageTags">
    <vt:lpwstr/>
  </property>
  <property fmtid="{D5CDD505-2E9C-101B-9397-08002B2CF9AE}" pid="6" name="ML_Roles">
    <vt:lpwstr/>
  </property>
  <property fmtid="{D5CDD505-2E9C-101B-9397-08002B2CF9AE}" pid="7" name="ML_Geography">
    <vt:lpwstr/>
  </property>
  <property fmtid="{D5CDD505-2E9C-101B-9397-08002B2CF9AE}" pid="8" name="ML_OfficeLocation">
    <vt:lpwstr/>
  </property>
</Properties>
</file>